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6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4BC90B-B43A-445D-A8AC-AA735B92CF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3B695B0-A358-417A-8E62-72DBC6FC29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CF3F3F1-5FAB-47B0-9A97-A9FEC6033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81CD798-8AC8-4560-89B8-FDA8A6AF7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267112F-3EA2-490F-9BF0-1CE9A3677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74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D32AB7-EE88-4F48-89E3-17EBD4B93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76CA060-B85A-4278-80C0-15150D819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26D948A-BEA2-4F02-B673-7FD42247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831CE3F-68EC-43D6-81CC-97FF7C18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95C1509-A6F9-43C2-8CAD-EAB57BBE8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5747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9C9A6B99-8D25-414C-A8D5-FFBA696B8B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EF30EC3-6354-4CF9-9A17-C0CE5109E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110E22E-7CB9-4DE0-9292-26C069CA4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33D4148-AAD4-4387-ACAE-2A419809F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83A6169-5DF6-4C1B-A54F-77ACBB327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6436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CBD53B-C2B6-4F93-985C-18B095424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C7A3009-26A8-4407-BB5B-E72A81DD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4B30A57-8200-4FC5-B1E9-762192EE3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86739B3-1758-4CC4-BECB-ED71A29BC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747B24C-A3FB-4FC2-83E5-0941DD1F4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895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C06DC9-B446-4348-A730-649242FDC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AABE495-4A58-412F-8AC7-BD5951C5C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5B6FE6D-929E-4911-96CD-C6CDC00F1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AB8A486-FB18-43E4-B937-31C6F242C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295D095-A019-4238-B0CB-36704AE84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039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F7746F-9EEF-4A79-BEEA-7DC0C0D2A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94167C1-2232-413A-B101-4DAC134FA7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30F2FAE-9869-47F6-A074-C190F4736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986EC52-7B1E-46F2-82DB-3E578597D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FD53328-08CD-4B6C-B145-D6BA398E3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733E6D2-02EF-4932-B0D2-45B7C7D28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016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D83D27-7F95-49F6-9227-7B7790DAD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077A48F-9B59-4BAE-8B3D-613D13A3D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976231C-A60F-45A3-BE68-B2BC7C8EF7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E69832F-A69A-4FAE-9A64-86C50205C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76B4319-81B2-4371-8129-4D6895CA78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0900A63-FFA2-43D1-8E48-4638C8606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C2E4FBC-5E89-4230-BB1A-06ACE11DF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9D5E412-E48B-484B-86B9-589EE3929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1156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121FE2-F8AA-47EF-A7DC-59416D48E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16B4844-5C6E-479D-AB29-0FECAF7D9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F5DF465C-FC7C-4FDB-8A66-952FFAABD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AF933DD8-4831-41C9-A702-C089F8398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8825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D180E5C2-7783-4E88-A443-C6041F2EB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B36DE2FA-7500-4898-A65B-BE0CEF7F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651EDC3-7CB7-4330-A0D3-0880E838C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057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0A6370-EF90-4708-8D5D-CF577649F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3CFAE53-8916-46F3-AD8B-D4B32282F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D13460D-C949-46BD-B763-6EE6F3EED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7C2521F-29FB-4F2A-A760-3FFCBE118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D1F4976-3705-4E08-9195-70E56B5C3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FB25DB4-0F39-49D4-83C3-AE2CD3C58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3776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33CFC9-348B-4C60-A02F-6956EC1C1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FE66A0A-788A-41A0-B17A-6A82B23E82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345FD11-9D7B-4A38-93FB-86F275921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3016FD1-2567-482E-B182-D42767AB5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7EA6D54-BD58-4DBF-A32C-44D8BC04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3B73A89-C2DA-4290-B4FA-10AD8C5A1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2973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ED0FA66B-34DF-40E5-99A0-A20197742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BE1C389-37A2-48A2-8895-458BF4753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B9A7382-5502-42D2-B109-FB29C0AF1F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3F8B3-9652-44D4-B795-1601C52A7BE8}" type="datetimeFigureOut">
              <a:rPr lang="uk-UA" smtClean="0"/>
              <a:t>16.04.2024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5403E4A-2588-4AAA-8C36-F7BECE624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779B3FF-313C-4583-B848-C89065E6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AA141-601C-4B22-8B0C-A66958E43A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140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6C9399D-F0E1-489F-85E7-7D0F015E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54" y="622972"/>
            <a:ext cx="10515600" cy="5324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</a:t>
            </a:r>
            <a:endParaRPr lang="uk-U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598436F9-2447-424A-B0D9-94BDA4AB5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752" y="1324799"/>
            <a:ext cx="10515600" cy="5436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/>
              <a:t> </a:t>
            </a: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!DOCTYPE</a:t>
            </a:r>
            <a:r>
              <a:rPr lang="en-US" sz="3200" dirty="0">
                <a:solidFill>
                  <a:srgbClr val="FF0000"/>
                </a:solidFill>
                <a:effectLst/>
              </a:rPr>
              <a:t> html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html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head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title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r>
              <a:rPr lang="en-US" sz="3200" dirty="0"/>
              <a:t>Page Title</a:t>
            </a: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/title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/head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body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h1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r>
              <a:rPr lang="en-US" sz="3200" dirty="0"/>
              <a:t>This is a Heading</a:t>
            </a: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/h1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p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r>
              <a:rPr lang="en-US" sz="3200" dirty="0"/>
              <a:t>This is a paragraph.</a:t>
            </a: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/p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/body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/html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r>
              <a:rPr lang="en-US" sz="3200" dirty="0"/>
              <a:t> </a:t>
            </a:r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905DB3D-19EB-458E-8F89-D100525F3679}"/>
              </a:ext>
            </a:extLst>
          </p:cNvPr>
          <p:cNvSpPr txBox="1">
            <a:spLocks/>
          </p:cNvSpPr>
          <p:nvPr/>
        </p:nvSpPr>
        <p:spPr>
          <a:xfrm>
            <a:off x="402672" y="14186"/>
            <a:ext cx="11484528" cy="532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1-1 	Метрологія та стандартизація     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file:jMSC_L_HTML.pptx  16-04-2024</a:t>
            </a:r>
            <a:endParaRPr lang="uk-UA" sz="24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Місце для вмісту 4">
            <a:extLst>
              <a:ext uri="{FF2B5EF4-FFF2-40B4-BE49-F238E27FC236}">
                <a16:creationId xmlns:a16="http://schemas.microsoft.com/office/drawing/2014/main" id="{D01C40CF-8085-4A16-B36C-F1B4FB1F4AED}"/>
              </a:ext>
            </a:extLst>
          </p:cNvPr>
          <p:cNvSpPr txBox="1">
            <a:spLocks/>
          </p:cNvSpPr>
          <p:nvPr/>
        </p:nvSpPr>
        <p:spPr>
          <a:xfrm>
            <a:off x="1812371" y="707637"/>
            <a:ext cx="8665129" cy="532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https://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www.w3schools.com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/html/default.asp</a:t>
            </a:r>
            <a:endParaRPr lang="uk-UA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9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6C9399D-F0E1-489F-85E7-7D0F015E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54" y="622972"/>
            <a:ext cx="10515600" cy="5324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</a:t>
            </a:r>
            <a:endParaRPr lang="uk-U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598436F9-2447-424A-B0D9-94BDA4AB5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752" y="1324799"/>
            <a:ext cx="10515600" cy="5436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/>
              <a:t> </a:t>
            </a: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!DOCTYPE</a:t>
            </a:r>
            <a:r>
              <a:rPr lang="en-US" sz="3200" dirty="0">
                <a:solidFill>
                  <a:srgbClr val="FF0000"/>
                </a:solidFill>
                <a:effectLst/>
              </a:rPr>
              <a:t> html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html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head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title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r>
              <a:rPr lang="en-US" sz="3200" dirty="0"/>
              <a:t>Page Title</a:t>
            </a: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/title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/head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6600" dirty="0">
                <a:solidFill>
                  <a:srgbClr val="FF0000"/>
                </a:solidFill>
                <a:effectLst/>
              </a:rPr>
              <a:t>&lt;body&gt;</a:t>
            </a:r>
            <a:br>
              <a:rPr lang="en-US" sz="66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h1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r>
              <a:rPr lang="en-US" sz="3200" dirty="0"/>
              <a:t>This is a Heading</a:t>
            </a: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/h1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p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r>
              <a:rPr lang="en-US" sz="3200" dirty="0"/>
              <a:t>This is a paragraph.</a:t>
            </a: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/p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3200" dirty="0"/>
            </a:br>
            <a:r>
              <a:rPr lang="en-US" sz="6600" dirty="0">
                <a:solidFill>
                  <a:srgbClr val="FF0000"/>
                </a:solidFill>
                <a:effectLst/>
              </a:rPr>
              <a:t>&lt;/body&gt;</a:t>
            </a:r>
            <a:br>
              <a:rPr lang="en-US" sz="66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3200" dirty="0">
                <a:solidFill>
                  <a:srgbClr val="A52A2A"/>
                </a:solidFill>
                <a:effectLst/>
              </a:rPr>
              <a:t>/html</a:t>
            </a:r>
            <a:r>
              <a:rPr lang="en-US" sz="3200" dirty="0">
                <a:solidFill>
                  <a:srgbClr val="0000CD"/>
                </a:solidFill>
                <a:effectLst/>
              </a:rPr>
              <a:t>&gt;</a:t>
            </a:r>
            <a:r>
              <a:rPr lang="en-US" sz="3200" dirty="0"/>
              <a:t> </a:t>
            </a:r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905DB3D-19EB-458E-8F89-D100525F3679}"/>
              </a:ext>
            </a:extLst>
          </p:cNvPr>
          <p:cNvSpPr txBox="1">
            <a:spLocks/>
          </p:cNvSpPr>
          <p:nvPr/>
        </p:nvSpPr>
        <p:spPr>
          <a:xfrm>
            <a:off x="402672" y="14186"/>
            <a:ext cx="11484528" cy="532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Метрологія та стандартизація     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file:jMSC_L_HTML.pptx  16-04-2024</a:t>
            </a:r>
            <a:endParaRPr lang="uk-UA" sz="24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Місце для вмісту 4">
            <a:extLst>
              <a:ext uri="{FF2B5EF4-FFF2-40B4-BE49-F238E27FC236}">
                <a16:creationId xmlns:a16="http://schemas.microsoft.com/office/drawing/2014/main" id="{D01C40CF-8085-4A16-B36C-F1B4FB1F4AED}"/>
              </a:ext>
            </a:extLst>
          </p:cNvPr>
          <p:cNvSpPr txBox="1">
            <a:spLocks/>
          </p:cNvSpPr>
          <p:nvPr/>
        </p:nvSpPr>
        <p:spPr>
          <a:xfrm>
            <a:off x="1812371" y="707637"/>
            <a:ext cx="8665129" cy="532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https://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www.w3schools.com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/html/default.asp</a:t>
            </a:r>
            <a:endParaRPr lang="uk-UA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447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6C9399D-F0E1-489F-85E7-7D0F015E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54" y="622972"/>
            <a:ext cx="10515600" cy="5324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</a:t>
            </a:r>
            <a:endParaRPr lang="uk-U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598436F9-2447-424A-B0D9-94BDA4AB5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752" y="1324799"/>
            <a:ext cx="10515600" cy="5436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dirty="0">
                <a:effectLst/>
              </a:rPr>
              <a:t>&lt;body&gt;</a:t>
            </a:r>
          </a:p>
          <a:p>
            <a:pPr marL="0" indent="0">
              <a:buNone/>
            </a:pPr>
            <a:endParaRPr lang="en-US" sz="1000" dirty="0">
              <a:effectLst/>
            </a:endParaRPr>
          </a:p>
          <a:p>
            <a:pPr marL="0" indent="0">
              <a:buNone/>
            </a:pPr>
            <a:r>
              <a:rPr lang="en-US" sz="6600" dirty="0">
                <a:solidFill>
                  <a:srgbClr val="FF0000"/>
                </a:solidFill>
                <a:effectLst/>
              </a:rPr>
              <a:t>&lt;h1&gt;</a:t>
            </a:r>
            <a:r>
              <a:rPr lang="en-US" sz="6600" dirty="0"/>
              <a:t>This is a Heading</a:t>
            </a:r>
            <a:r>
              <a:rPr lang="en-US" sz="6600" dirty="0">
                <a:solidFill>
                  <a:srgbClr val="FF0000"/>
                </a:solidFill>
                <a:effectLst/>
              </a:rPr>
              <a:t>&lt;/h1&gt;</a:t>
            </a:r>
            <a:br>
              <a:rPr lang="en-US" sz="6600" dirty="0">
                <a:solidFill>
                  <a:srgbClr val="FF0000"/>
                </a:solidFill>
              </a:rPr>
            </a:br>
            <a:r>
              <a:rPr lang="en-US" sz="4800" dirty="0">
                <a:solidFill>
                  <a:srgbClr val="FF0000"/>
                </a:solidFill>
                <a:effectLst/>
              </a:rPr>
              <a:t>&lt;h2&gt;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…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0000"/>
                </a:solidFill>
                <a:effectLst/>
              </a:rPr>
              <a:t>&lt;h6&gt;</a:t>
            </a:r>
          </a:p>
          <a:p>
            <a:pPr marL="0" indent="0">
              <a:buNone/>
            </a:pPr>
            <a:endParaRPr lang="en-US" sz="1000" dirty="0">
              <a:solidFill>
                <a:srgbClr val="FF0000"/>
              </a:solidFill>
              <a:effectLst/>
            </a:endParaRPr>
          </a:p>
          <a:p>
            <a:pPr marL="0" indent="0">
              <a:buNone/>
            </a:pPr>
            <a:r>
              <a:rPr lang="en-US" sz="6600" dirty="0">
                <a:effectLst/>
              </a:rPr>
              <a:t>&lt;/body&gt;</a:t>
            </a:r>
            <a:br>
              <a:rPr lang="en-US" sz="6600" dirty="0"/>
            </a:br>
            <a:endParaRPr lang="en-US" sz="3200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905DB3D-19EB-458E-8F89-D100525F3679}"/>
              </a:ext>
            </a:extLst>
          </p:cNvPr>
          <p:cNvSpPr txBox="1">
            <a:spLocks/>
          </p:cNvSpPr>
          <p:nvPr/>
        </p:nvSpPr>
        <p:spPr>
          <a:xfrm>
            <a:off x="402672" y="14186"/>
            <a:ext cx="11484528" cy="532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Метрологія та стандартизація     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file:jMSC_L_HTML.pptx  16-04-2024</a:t>
            </a:r>
            <a:endParaRPr lang="uk-UA" sz="24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Місце для вмісту 4">
            <a:extLst>
              <a:ext uri="{FF2B5EF4-FFF2-40B4-BE49-F238E27FC236}">
                <a16:creationId xmlns:a16="http://schemas.microsoft.com/office/drawing/2014/main" id="{D01C40CF-8085-4A16-B36C-F1B4FB1F4AED}"/>
              </a:ext>
            </a:extLst>
          </p:cNvPr>
          <p:cNvSpPr txBox="1">
            <a:spLocks/>
          </p:cNvSpPr>
          <p:nvPr/>
        </p:nvSpPr>
        <p:spPr>
          <a:xfrm>
            <a:off x="1812371" y="707637"/>
            <a:ext cx="8665129" cy="532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https://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www.w3schools.com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/html/default.asp</a:t>
            </a:r>
            <a:endParaRPr lang="uk-UA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394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6C9399D-F0E1-489F-85E7-7D0F015E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54" y="622972"/>
            <a:ext cx="10515600" cy="5324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</a:t>
            </a:r>
            <a:endParaRPr lang="uk-U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598436F9-2447-424A-B0D9-94BDA4AB5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752" y="1324799"/>
            <a:ext cx="10515600" cy="5436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dirty="0">
                <a:effectLst/>
              </a:rPr>
              <a:t>&lt;body&gt;</a:t>
            </a:r>
          </a:p>
          <a:p>
            <a:pPr marL="0" indent="0">
              <a:buNone/>
            </a:pPr>
            <a:endParaRPr lang="en-US" sz="1000" dirty="0">
              <a:effectLst/>
            </a:endParaRPr>
          </a:p>
          <a:p>
            <a:pPr marL="0" indent="0">
              <a:buNone/>
            </a:pPr>
            <a:r>
              <a:rPr lang="en-US" sz="6600" dirty="0">
                <a:solidFill>
                  <a:srgbClr val="FF0000"/>
                </a:solidFill>
                <a:effectLst/>
              </a:rPr>
              <a:t>&lt;p&gt;</a:t>
            </a:r>
            <a:r>
              <a:rPr lang="en-US" sz="6600" dirty="0"/>
              <a:t>This is a paragraph.</a:t>
            </a:r>
            <a:r>
              <a:rPr lang="en-US" sz="6600" dirty="0">
                <a:solidFill>
                  <a:srgbClr val="FF0000"/>
                </a:solidFill>
                <a:effectLst/>
              </a:rPr>
              <a:t>&lt;/p&gt;</a:t>
            </a:r>
          </a:p>
          <a:p>
            <a:pPr marL="0" indent="0">
              <a:buNone/>
            </a:pPr>
            <a:endParaRPr lang="en-US" sz="6600" dirty="0">
              <a:solidFill>
                <a:srgbClr val="0000CD"/>
              </a:solidFill>
            </a:endParaRPr>
          </a:p>
          <a:p>
            <a:pPr marL="0" indent="0">
              <a:buNone/>
            </a:pPr>
            <a:br>
              <a:rPr lang="en-US" sz="6600" dirty="0"/>
            </a:br>
            <a:endParaRPr lang="en-US" sz="1000" dirty="0">
              <a:solidFill>
                <a:srgbClr val="FF0000"/>
              </a:solidFill>
              <a:effectLst/>
            </a:endParaRPr>
          </a:p>
          <a:p>
            <a:pPr marL="0" indent="0">
              <a:buNone/>
            </a:pPr>
            <a:r>
              <a:rPr lang="en-US" sz="6600" dirty="0">
                <a:effectLst/>
              </a:rPr>
              <a:t>&lt;/body&gt;</a:t>
            </a:r>
            <a:br>
              <a:rPr lang="en-US" sz="6600" dirty="0"/>
            </a:br>
            <a:endParaRPr lang="en-US" sz="3200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905DB3D-19EB-458E-8F89-D100525F3679}"/>
              </a:ext>
            </a:extLst>
          </p:cNvPr>
          <p:cNvSpPr txBox="1">
            <a:spLocks/>
          </p:cNvSpPr>
          <p:nvPr/>
        </p:nvSpPr>
        <p:spPr>
          <a:xfrm>
            <a:off x="402672" y="14186"/>
            <a:ext cx="11484528" cy="532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Метрологія та стандартизація     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file:jMSC_L_HTML.pptx  16-04-2024</a:t>
            </a:r>
            <a:endParaRPr lang="uk-UA" sz="24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Місце для вмісту 4">
            <a:extLst>
              <a:ext uri="{FF2B5EF4-FFF2-40B4-BE49-F238E27FC236}">
                <a16:creationId xmlns:a16="http://schemas.microsoft.com/office/drawing/2014/main" id="{D01C40CF-8085-4A16-B36C-F1B4FB1F4AED}"/>
              </a:ext>
            </a:extLst>
          </p:cNvPr>
          <p:cNvSpPr txBox="1">
            <a:spLocks/>
          </p:cNvSpPr>
          <p:nvPr/>
        </p:nvSpPr>
        <p:spPr>
          <a:xfrm>
            <a:off x="1812371" y="707637"/>
            <a:ext cx="8665129" cy="532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https://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www.w3schools.com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/html/default.asp</a:t>
            </a:r>
            <a:endParaRPr lang="uk-UA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815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6C9399D-F0E1-489F-85E7-7D0F015E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54" y="622972"/>
            <a:ext cx="10515600" cy="5324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</a:t>
            </a:r>
            <a:endParaRPr lang="uk-U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598436F9-2447-424A-B0D9-94BDA4AB5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752" y="1324799"/>
            <a:ext cx="10515600" cy="5436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dirty="0"/>
              <a:t>Unordered HTML List</a:t>
            </a:r>
          </a:p>
          <a:p>
            <a:pPr marL="0" indent="0">
              <a:buNone/>
            </a:pPr>
            <a:r>
              <a:rPr lang="it-IT" sz="6600" dirty="0">
                <a:solidFill>
                  <a:srgbClr val="FF0000"/>
                </a:solidFill>
                <a:effectLst/>
              </a:rPr>
              <a:t>&lt;ul&gt;</a:t>
            </a:r>
            <a:br>
              <a:rPr lang="it-IT" sz="6600" dirty="0">
                <a:solidFill>
                  <a:srgbClr val="FF0000"/>
                </a:solidFill>
              </a:rPr>
            </a:br>
            <a:r>
              <a:rPr lang="it-IT" sz="6600" dirty="0"/>
              <a:t>  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r>
              <a:rPr lang="it-IT" sz="6600" dirty="0"/>
              <a:t>Coffee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/li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br>
              <a:rPr lang="it-IT" sz="6600" dirty="0"/>
            </a:br>
            <a:r>
              <a:rPr lang="it-IT" sz="6600" dirty="0"/>
              <a:t>  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r>
              <a:rPr lang="it-IT" sz="6600" dirty="0"/>
              <a:t>Tea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/li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br>
              <a:rPr lang="it-IT" sz="6600" dirty="0"/>
            </a:br>
            <a:r>
              <a:rPr lang="it-IT" sz="6600" dirty="0"/>
              <a:t>  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r>
              <a:rPr lang="it-IT" sz="6600" dirty="0"/>
              <a:t>Milk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/li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br>
              <a:rPr lang="it-IT" sz="6600" dirty="0"/>
            </a:br>
            <a:r>
              <a:rPr lang="it-IT" sz="6600" dirty="0">
                <a:solidFill>
                  <a:srgbClr val="FF0000"/>
                </a:solidFill>
                <a:effectLst/>
              </a:rPr>
              <a:t>&lt;/ul&gt;</a:t>
            </a:r>
            <a:r>
              <a:rPr lang="it-IT" sz="66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905DB3D-19EB-458E-8F89-D100525F3679}"/>
              </a:ext>
            </a:extLst>
          </p:cNvPr>
          <p:cNvSpPr txBox="1">
            <a:spLocks/>
          </p:cNvSpPr>
          <p:nvPr/>
        </p:nvSpPr>
        <p:spPr>
          <a:xfrm>
            <a:off x="402672" y="14186"/>
            <a:ext cx="11484528" cy="532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Метрологія та стандартизація     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file:jMSC_L_HTML.pptx  16-04-2024</a:t>
            </a:r>
            <a:endParaRPr lang="uk-UA" sz="24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Місце для вмісту 4">
            <a:extLst>
              <a:ext uri="{FF2B5EF4-FFF2-40B4-BE49-F238E27FC236}">
                <a16:creationId xmlns:a16="http://schemas.microsoft.com/office/drawing/2014/main" id="{D01C40CF-8085-4A16-B36C-F1B4FB1F4AED}"/>
              </a:ext>
            </a:extLst>
          </p:cNvPr>
          <p:cNvSpPr txBox="1">
            <a:spLocks/>
          </p:cNvSpPr>
          <p:nvPr/>
        </p:nvSpPr>
        <p:spPr>
          <a:xfrm>
            <a:off x="1812371" y="707637"/>
            <a:ext cx="8665129" cy="532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https://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www.w3schools.com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/html/default.asp</a:t>
            </a:r>
            <a:endParaRPr lang="uk-UA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666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6C9399D-F0E1-489F-85E7-7D0F015E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54" y="622972"/>
            <a:ext cx="10515600" cy="5324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</a:t>
            </a:r>
            <a:endParaRPr lang="uk-U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598436F9-2447-424A-B0D9-94BDA4AB5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752" y="1324799"/>
            <a:ext cx="10515600" cy="5436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b="1" dirty="0"/>
              <a:t>Ordered HTML List</a:t>
            </a:r>
          </a:p>
          <a:p>
            <a:pPr marL="0" indent="0">
              <a:buNone/>
            </a:pPr>
            <a:r>
              <a:rPr lang="it-IT" sz="6600" dirty="0">
                <a:solidFill>
                  <a:srgbClr val="FF0000"/>
                </a:solidFill>
                <a:effectLst/>
              </a:rPr>
              <a:t>&lt;ol&gt;</a:t>
            </a:r>
            <a:br>
              <a:rPr lang="it-IT" sz="6600" dirty="0">
                <a:solidFill>
                  <a:srgbClr val="FF0000"/>
                </a:solidFill>
              </a:rPr>
            </a:br>
            <a:r>
              <a:rPr lang="it-IT" sz="6600" dirty="0"/>
              <a:t>  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r>
              <a:rPr lang="it-IT" sz="6600" dirty="0"/>
              <a:t>Coffee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/li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br>
              <a:rPr lang="it-IT" sz="6600" dirty="0"/>
            </a:br>
            <a:r>
              <a:rPr lang="it-IT" sz="6600" dirty="0"/>
              <a:t>  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r>
              <a:rPr lang="it-IT" sz="6600" dirty="0"/>
              <a:t>Tea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/li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br>
              <a:rPr lang="it-IT" sz="6600" dirty="0"/>
            </a:br>
            <a:r>
              <a:rPr lang="it-IT" sz="6600" dirty="0"/>
              <a:t>  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r>
              <a:rPr lang="it-IT" sz="6600" dirty="0"/>
              <a:t>Milk</a:t>
            </a:r>
            <a:r>
              <a:rPr lang="it-IT" sz="6600" dirty="0">
                <a:solidFill>
                  <a:srgbClr val="0000CD"/>
                </a:solidFill>
                <a:effectLst/>
              </a:rPr>
              <a:t>&lt;</a:t>
            </a:r>
            <a:r>
              <a:rPr lang="it-IT" sz="6600" dirty="0">
                <a:solidFill>
                  <a:srgbClr val="A52A2A"/>
                </a:solidFill>
                <a:effectLst/>
              </a:rPr>
              <a:t>/li</a:t>
            </a:r>
            <a:r>
              <a:rPr lang="it-IT" sz="6600" dirty="0">
                <a:solidFill>
                  <a:srgbClr val="0000CD"/>
                </a:solidFill>
                <a:effectLst/>
              </a:rPr>
              <a:t>&gt;</a:t>
            </a:r>
            <a:br>
              <a:rPr lang="it-IT" sz="6600" dirty="0"/>
            </a:br>
            <a:r>
              <a:rPr lang="it-IT" sz="6600" dirty="0">
                <a:solidFill>
                  <a:srgbClr val="FF0000"/>
                </a:solidFill>
                <a:effectLst/>
              </a:rPr>
              <a:t>&lt;/ol&gt;</a:t>
            </a:r>
            <a:r>
              <a:rPr lang="it-IT" sz="66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905DB3D-19EB-458E-8F89-D100525F3679}"/>
              </a:ext>
            </a:extLst>
          </p:cNvPr>
          <p:cNvSpPr txBox="1">
            <a:spLocks/>
          </p:cNvSpPr>
          <p:nvPr/>
        </p:nvSpPr>
        <p:spPr>
          <a:xfrm>
            <a:off x="402672" y="14186"/>
            <a:ext cx="11484528" cy="532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Метрологія та стандартизація     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file:jMSC_L_HTML.pptx  16-04-2024</a:t>
            </a:r>
            <a:endParaRPr lang="uk-UA" sz="24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Місце для вмісту 4">
            <a:extLst>
              <a:ext uri="{FF2B5EF4-FFF2-40B4-BE49-F238E27FC236}">
                <a16:creationId xmlns:a16="http://schemas.microsoft.com/office/drawing/2014/main" id="{D01C40CF-8085-4A16-B36C-F1B4FB1F4AED}"/>
              </a:ext>
            </a:extLst>
          </p:cNvPr>
          <p:cNvSpPr txBox="1">
            <a:spLocks/>
          </p:cNvSpPr>
          <p:nvPr/>
        </p:nvSpPr>
        <p:spPr>
          <a:xfrm>
            <a:off x="1812371" y="707637"/>
            <a:ext cx="8665129" cy="532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https://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www.w3schools.com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/html/default.asp</a:t>
            </a:r>
            <a:endParaRPr lang="uk-UA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938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6C9399D-F0E1-489F-85E7-7D0F015E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54" y="622972"/>
            <a:ext cx="10515600" cy="5324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</a:t>
            </a:r>
            <a:endParaRPr lang="uk-U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598436F9-2447-424A-B0D9-94BDA4AB5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752" y="1324799"/>
            <a:ext cx="10515600" cy="5436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HTML</a:t>
            </a:r>
            <a:r>
              <a:rPr lang="en-US" sz="3600" b="1" dirty="0"/>
              <a:t> </a:t>
            </a:r>
            <a:r>
              <a:rPr lang="en-US" sz="4800" b="1" dirty="0"/>
              <a:t>Links – Hyperlinks</a:t>
            </a:r>
          </a:p>
          <a:p>
            <a:pPr marL="0" indent="0">
              <a:buNone/>
            </a:pPr>
            <a:endParaRPr lang="en-US" sz="4800" b="1" dirty="0"/>
          </a:p>
          <a:p>
            <a:pPr marL="0" indent="0">
              <a:buNone/>
            </a:pPr>
            <a:r>
              <a:rPr lang="en-US" sz="7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7200" dirty="0">
                <a:solidFill>
                  <a:srgbClr val="A52A2A"/>
                </a:solidFill>
                <a:effectLst/>
              </a:rPr>
              <a:t>a</a:t>
            </a:r>
            <a:r>
              <a:rPr lang="en-US" sz="7200" dirty="0">
                <a:solidFill>
                  <a:srgbClr val="FF0000"/>
                </a:solidFill>
                <a:effectLst/>
              </a:rPr>
              <a:t> </a:t>
            </a:r>
            <a:r>
              <a:rPr lang="en-US" sz="7200" dirty="0" err="1">
                <a:solidFill>
                  <a:srgbClr val="FF0000"/>
                </a:solidFill>
                <a:effectLst/>
              </a:rPr>
              <a:t>href</a:t>
            </a:r>
            <a:r>
              <a:rPr lang="en-US" sz="7200" dirty="0">
                <a:solidFill>
                  <a:srgbClr val="0000CD"/>
                </a:solidFill>
                <a:effectLst/>
              </a:rPr>
              <a:t>=“……"&gt;  </a:t>
            </a:r>
            <a:r>
              <a:rPr lang="en-US" sz="7200" dirty="0"/>
              <a:t>…….</a:t>
            </a:r>
            <a:r>
              <a:rPr lang="en-US" sz="7200" dirty="0">
                <a:solidFill>
                  <a:srgbClr val="0000CD"/>
                </a:solidFill>
                <a:effectLst/>
              </a:rPr>
              <a:t>&lt;</a:t>
            </a:r>
            <a:r>
              <a:rPr lang="en-US" sz="7200" dirty="0">
                <a:solidFill>
                  <a:srgbClr val="A52A2A"/>
                </a:solidFill>
                <a:effectLst/>
              </a:rPr>
              <a:t>/a</a:t>
            </a:r>
            <a:r>
              <a:rPr lang="en-US" sz="7200" dirty="0">
                <a:solidFill>
                  <a:srgbClr val="0000CD"/>
                </a:solidFill>
                <a:effectLst/>
              </a:rPr>
              <a:t>&gt;</a:t>
            </a:r>
            <a:r>
              <a:rPr lang="en-US" sz="7200" dirty="0"/>
              <a:t> </a:t>
            </a:r>
          </a:p>
          <a:p>
            <a:pPr marL="0" indent="0">
              <a:buNone/>
            </a:pPr>
            <a:endParaRPr lang="en-US" sz="4800" b="1" dirty="0"/>
          </a:p>
          <a:p>
            <a:pPr marL="0" indent="0">
              <a:buNone/>
            </a:pPr>
            <a:r>
              <a:rPr lang="en-US" sz="4800" dirty="0">
                <a:solidFill>
                  <a:srgbClr val="0000CD"/>
                </a:solidFill>
                <a:effectLst/>
              </a:rPr>
              <a:t>&lt;</a:t>
            </a:r>
            <a:r>
              <a:rPr lang="en-US" sz="4800" dirty="0">
                <a:solidFill>
                  <a:srgbClr val="A52A2A"/>
                </a:solidFill>
                <a:effectLst/>
              </a:rPr>
              <a:t>a</a:t>
            </a:r>
            <a:r>
              <a:rPr lang="en-US" sz="4800" dirty="0">
                <a:solidFill>
                  <a:srgbClr val="FF0000"/>
                </a:solidFill>
                <a:effectLst/>
              </a:rPr>
              <a:t> </a:t>
            </a:r>
            <a:r>
              <a:rPr lang="en-US" sz="4800" dirty="0" err="1">
                <a:solidFill>
                  <a:srgbClr val="FF0000"/>
                </a:solidFill>
                <a:effectLst/>
              </a:rPr>
              <a:t>href</a:t>
            </a:r>
            <a:r>
              <a:rPr lang="en-US" sz="4800" dirty="0">
                <a:solidFill>
                  <a:srgbClr val="0000CD"/>
                </a:solidFill>
                <a:effectLst/>
              </a:rPr>
              <a:t>="https://www.w3schools.com/"&gt;</a:t>
            </a:r>
          </a:p>
          <a:p>
            <a:pPr marL="0" indent="0">
              <a:buNone/>
            </a:pPr>
            <a:r>
              <a:rPr lang="en-US" sz="4800" dirty="0"/>
              <a:t>Visit W3Schools.com!</a:t>
            </a:r>
            <a:r>
              <a:rPr lang="en-US" sz="4800" dirty="0">
                <a:solidFill>
                  <a:srgbClr val="0000CD"/>
                </a:solidFill>
                <a:effectLst/>
              </a:rPr>
              <a:t>&lt;</a:t>
            </a:r>
            <a:r>
              <a:rPr lang="en-US" sz="4800" dirty="0">
                <a:solidFill>
                  <a:srgbClr val="A52A2A"/>
                </a:solidFill>
                <a:effectLst/>
              </a:rPr>
              <a:t>/a</a:t>
            </a:r>
            <a:r>
              <a:rPr lang="en-US" sz="4800" dirty="0">
                <a:solidFill>
                  <a:srgbClr val="0000CD"/>
                </a:solidFill>
                <a:effectLst/>
              </a:rPr>
              <a:t>&gt;</a:t>
            </a:r>
            <a:r>
              <a:rPr lang="en-US" sz="4800" dirty="0"/>
              <a:t> </a:t>
            </a:r>
          </a:p>
          <a:p>
            <a:pPr marL="0" indent="0">
              <a:buNone/>
            </a:pPr>
            <a:endParaRPr lang="en-US" sz="4800" dirty="0"/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905DB3D-19EB-458E-8F89-D100525F3679}"/>
              </a:ext>
            </a:extLst>
          </p:cNvPr>
          <p:cNvSpPr txBox="1">
            <a:spLocks/>
          </p:cNvSpPr>
          <p:nvPr/>
        </p:nvSpPr>
        <p:spPr>
          <a:xfrm>
            <a:off x="402672" y="14186"/>
            <a:ext cx="11484528" cy="532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Метрологія та стандартизація     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file:jMSC_L_HTML.pptx  16-04-2024</a:t>
            </a:r>
            <a:endParaRPr lang="uk-UA" sz="24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Місце для вмісту 4">
            <a:extLst>
              <a:ext uri="{FF2B5EF4-FFF2-40B4-BE49-F238E27FC236}">
                <a16:creationId xmlns:a16="http://schemas.microsoft.com/office/drawing/2014/main" id="{D01C40CF-8085-4A16-B36C-F1B4FB1F4AED}"/>
              </a:ext>
            </a:extLst>
          </p:cNvPr>
          <p:cNvSpPr txBox="1">
            <a:spLocks/>
          </p:cNvSpPr>
          <p:nvPr/>
        </p:nvSpPr>
        <p:spPr>
          <a:xfrm>
            <a:off x="1812371" y="707637"/>
            <a:ext cx="8665129" cy="532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https://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www.w3schools.com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/html/default.asp</a:t>
            </a:r>
            <a:endParaRPr lang="uk-UA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177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6C9399D-F0E1-489F-85E7-7D0F015E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54" y="622972"/>
            <a:ext cx="10515600" cy="5324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</a:t>
            </a:r>
            <a:endParaRPr lang="uk-U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598436F9-2447-424A-B0D9-94BDA4AB5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308" y="1333188"/>
            <a:ext cx="10515600" cy="5436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Table Cells</a:t>
            </a:r>
          </a:p>
          <a:p>
            <a:pPr marL="0" indent="0">
              <a:buNone/>
            </a:pPr>
            <a:r>
              <a:rPr lang="en-US" sz="4400" b="1" dirty="0">
                <a:solidFill>
                  <a:srgbClr val="FF0000"/>
                </a:solidFill>
                <a:effectLst/>
              </a:rPr>
              <a:t>&lt;table&gt;</a:t>
            </a:r>
            <a:br>
              <a:rPr lang="en-US" sz="4400" b="1" dirty="0">
                <a:solidFill>
                  <a:srgbClr val="FF0000"/>
                </a:solidFill>
              </a:rPr>
            </a:br>
            <a:r>
              <a:rPr lang="en-US" sz="4400" dirty="0"/>
              <a:t>  </a:t>
            </a:r>
            <a:r>
              <a:rPr lang="en-US" sz="4400" b="1" dirty="0">
                <a:solidFill>
                  <a:srgbClr val="00B050"/>
                </a:solidFill>
                <a:effectLst/>
              </a:rPr>
              <a:t>&lt;tr&gt;</a:t>
            </a:r>
            <a:br>
              <a:rPr lang="en-US" sz="4400" b="1" dirty="0">
                <a:solidFill>
                  <a:srgbClr val="00B050"/>
                </a:solidFill>
              </a:rPr>
            </a:br>
            <a:r>
              <a:rPr lang="en-US" sz="4400" dirty="0"/>
              <a:t>    </a:t>
            </a:r>
            <a:r>
              <a:rPr lang="en-US" sz="4400" dirty="0">
                <a:solidFill>
                  <a:srgbClr val="0000CD"/>
                </a:solidFill>
                <a:effectLst/>
              </a:rPr>
              <a:t>&lt;</a:t>
            </a:r>
            <a:r>
              <a:rPr lang="en-US" sz="4400" dirty="0">
                <a:solidFill>
                  <a:srgbClr val="A52A2A"/>
                </a:solidFill>
                <a:effectLst/>
              </a:rPr>
              <a:t>td</a:t>
            </a:r>
            <a:r>
              <a:rPr lang="en-US" sz="4400" dirty="0">
                <a:solidFill>
                  <a:srgbClr val="0000CD"/>
                </a:solidFill>
                <a:effectLst/>
              </a:rPr>
              <a:t>&gt;</a:t>
            </a:r>
            <a:r>
              <a:rPr lang="en-US" sz="4400" dirty="0"/>
              <a:t>Emil</a:t>
            </a:r>
            <a:r>
              <a:rPr lang="en-US" sz="4400" dirty="0">
                <a:solidFill>
                  <a:srgbClr val="0000CD"/>
                </a:solidFill>
                <a:effectLst/>
              </a:rPr>
              <a:t>&lt;</a:t>
            </a:r>
            <a:r>
              <a:rPr lang="en-US" sz="4400" dirty="0">
                <a:solidFill>
                  <a:srgbClr val="A52A2A"/>
                </a:solidFill>
                <a:effectLst/>
              </a:rPr>
              <a:t>/td</a:t>
            </a:r>
            <a:r>
              <a:rPr lang="en-US" sz="44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4400" dirty="0"/>
            </a:br>
            <a:r>
              <a:rPr lang="en-US" sz="4400" dirty="0"/>
              <a:t>    </a:t>
            </a:r>
            <a:r>
              <a:rPr lang="en-US" sz="4400" dirty="0">
                <a:solidFill>
                  <a:srgbClr val="0000CD"/>
                </a:solidFill>
                <a:effectLst/>
              </a:rPr>
              <a:t>&lt;</a:t>
            </a:r>
            <a:r>
              <a:rPr lang="en-US" sz="4400" dirty="0">
                <a:solidFill>
                  <a:srgbClr val="A52A2A"/>
                </a:solidFill>
                <a:effectLst/>
              </a:rPr>
              <a:t>td</a:t>
            </a:r>
            <a:r>
              <a:rPr lang="en-US" sz="4400" dirty="0">
                <a:solidFill>
                  <a:srgbClr val="0000CD"/>
                </a:solidFill>
                <a:effectLst/>
              </a:rPr>
              <a:t>&gt;</a:t>
            </a:r>
            <a:r>
              <a:rPr lang="en-US" sz="4400" dirty="0"/>
              <a:t>Tobias</a:t>
            </a:r>
            <a:r>
              <a:rPr lang="en-US" sz="4400" dirty="0">
                <a:solidFill>
                  <a:srgbClr val="0000CD"/>
                </a:solidFill>
                <a:effectLst/>
              </a:rPr>
              <a:t>&lt;</a:t>
            </a:r>
            <a:r>
              <a:rPr lang="en-US" sz="4400" dirty="0">
                <a:solidFill>
                  <a:srgbClr val="A52A2A"/>
                </a:solidFill>
                <a:effectLst/>
              </a:rPr>
              <a:t>/td</a:t>
            </a:r>
            <a:r>
              <a:rPr lang="en-US" sz="4400" dirty="0">
                <a:solidFill>
                  <a:srgbClr val="0000CD"/>
                </a:solidFill>
                <a:effectLst/>
              </a:rPr>
              <a:t>&gt;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4400" dirty="0"/>
              <a:t>    </a:t>
            </a:r>
            <a:r>
              <a:rPr lang="en-US" sz="4400" dirty="0">
                <a:solidFill>
                  <a:srgbClr val="0000CD"/>
                </a:solidFill>
                <a:effectLst/>
              </a:rPr>
              <a:t>&lt;</a:t>
            </a:r>
            <a:r>
              <a:rPr lang="en-US" sz="4400" dirty="0">
                <a:solidFill>
                  <a:srgbClr val="A52A2A"/>
                </a:solidFill>
                <a:effectLst/>
              </a:rPr>
              <a:t>td</a:t>
            </a:r>
            <a:r>
              <a:rPr lang="en-US" sz="4400" dirty="0">
                <a:solidFill>
                  <a:srgbClr val="0000CD"/>
                </a:solidFill>
                <a:effectLst/>
              </a:rPr>
              <a:t>&gt;</a:t>
            </a:r>
            <a:r>
              <a:rPr lang="en-US" sz="4400" dirty="0"/>
              <a:t>Linus</a:t>
            </a:r>
            <a:r>
              <a:rPr lang="en-US" sz="4400" dirty="0">
                <a:solidFill>
                  <a:srgbClr val="0000CD"/>
                </a:solidFill>
                <a:effectLst/>
              </a:rPr>
              <a:t>&lt;</a:t>
            </a:r>
            <a:r>
              <a:rPr lang="en-US" sz="4400" dirty="0">
                <a:solidFill>
                  <a:srgbClr val="A52A2A"/>
                </a:solidFill>
                <a:effectLst/>
              </a:rPr>
              <a:t>/td</a:t>
            </a:r>
            <a:r>
              <a:rPr lang="en-US" sz="4400" dirty="0">
                <a:solidFill>
                  <a:srgbClr val="0000CD"/>
                </a:solidFill>
                <a:effectLst/>
              </a:rPr>
              <a:t>&gt;</a:t>
            </a:r>
            <a:br>
              <a:rPr lang="en-US" sz="4400" dirty="0"/>
            </a:br>
            <a:r>
              <a:rPr lang="en-US" sz="4400" dirty="0"/>
              <a:t>  </a:t>
            </a:r>
            <a:r>
              <a:rPr lang="en-US" sz="4400" b="1" dirty="0">
                <a:solidFill>
                  <a:srgbClr val="00B050"/>
                </a:solidFill>
                <a:effectLst/>
              </a:rPr>
              <a:t>&lt;/tr&gt;</a:t>
            </a:r>
            <a:br>
              <a:rPr lang="en-US" sz="4400" dirty="0"/>
            </a:br>
            <a:r>
              <a:rPr lang="en-US" sz="4400" b="1" dirty="0">
                <a:solidFill>
                  <a:srgbClr val="FF0000"/>
                </a:solidFill>
                <a:effectLst/>
              </a:rPr>
              <a:t>&lt;/table&gt;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905DB3D-19EB-458E-8F89-D100525F3679}"/>
              </a:ext>
            </a:extLst>
          </p:cNvPr>
          <p:cNvSpPr txBox="1">
            <a:spLocks/>
          </p:cNvSpPr>
          <p:nvPr/>
        </p:nvSpPr>
        <p:spPr>
          <a:xfrm>
            <a:off x="402672" y="14186"/>
            <a:ext cx="11484528" cy="532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Метрологія та стандартизація     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file:jMSC_L_HTML.pptx  16-04-2024</a:t>
            </a:r>
            <a:endParaRPr lang="uk-UA" sz="24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Місце для вмісту 4">
            <a:extLst>
              <a:ext uri="{FF2B5EF4-FFF2-40B4-BE49-F238E27FC236}">
                <a16:creationId xmlns:a16="http://schemas.microsoft.com/office/drawing/2014/main" id="{D01C40CF-8085-4A16-B36C-F1B4FB1F4AED}"/>
              </a:ext>
            </a:extLst>
          </p:cNvPr>
          <p:cNvSpPr txBox="1">
            <a:spLocks/>
          </p:cNvSpPr>
          <p:nvPr/>
        </p:nvSpPr>
        <p:spPr>
          <a:xfrm>
            <a:off x="1812371" y="707637"/>
            <a:ext cx="8665129" cy="532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https://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www.w3schools.com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/html/default.asp</a:t>
            </a:r>
            <a:endParaRPr lang="uk-UA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421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6C9399D-F0E1-489F-85E7-7D0F015E4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754" y="622972"/>
            <a:ext cx="10515600" cy="5324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</a:t>
            </a:r>
            <a:endParaRPr lang="uk-U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598436F9-2447-424A-B0D9-94BDA4AB5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251" y="973884"/>
            <a:ext cx="10515600" cy="58841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/>
              <a:t>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/>
              </a:rPr>
              <a:t>&lt;!DOCTYPE html&gt;</a:t>
            </a:r>
            <a:br>
              <a:rPr lang="en-US" sz="32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200" dirty="0">
                <a:effectLst/>
              </a:rPr>
              <a:t>&lt;html </a:t>
            </a:r>
            <a:r>
              <a:rPr lang="en-US" sz="3200" dirty="0">
                <a:solidFill>
                  <a:srgbClr val="FF0000"/>
                </a:solidFill>
                <a:effectLst/>
              </a:rPr>
              <a:t>lang</a:t>
            </a:r>
            <a:r>
              <a:rPr lang="en-US" sz="3200" dirty="0">
                <a:solidFill>
                  <a:srgbClr val="0000CD"/>
                </a:solidFill>
                <a:effectLst/>
              </a:rPr>
              <a:t>=“</a:t>
            </a:r>
            <a:r>
              <a:rPr lang="en-US" sz="3200" dirty="0" err="1">
                <a:solidFill>
                  <a:srgbClr val="0000CD"/>
                </a:solidFill>
                <a:effectLst/>
              </a:rPr>
              <a:t>uk</a:t>
            </a:r>
            <a:r>
              <a:rPr lang="en-US" sz="3200" dirty="0">
                <a:solidFill>
                  <a:srgbClr val="0000CD"/>
                </a:solidFill>
                <a:effectLst/>
              </a:rPr>
              <a:t>"</a:t>
            </a:r>
            <a:r>
              <a:rPr lang="en-US" sz="3200" dirty="0">
                <a:effectLst/>
              </a:rPr>
              <a:t>&gt;</a:t>
            </a:r>
            <a:br>
              <a:rPr lang="en-US" sz="3200" dirty="0"/>
            </a:br>
            <a:r>
              <a:rPr lang="en-US" sz="3200" b="1" dirty="0">
                <a:solidFill>
                  <a:schemeClr val="bg1">
                    <a:lumMod val="50000"/>
                  </a:schemeClr>
                </a:solidFill>
                <a:effectLst/>
              </a:rPr>
              <a:t>&lt;head&gt;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0000CD"/>
                </a:solidFill>
                <a:effectLst/>
              </a:rPr>
              <a:t>&lt;</a:t>
            </a:r>
            <a:r>
              <a:rPr lang="en-US" sz="4400" dirty="0">
                <a:solidFill>
                  <a:srgbClr val="A52A2A"/>
                </a:solidFill>
                <a:effectLst/>
              </a:rPr>
              <a:t>meta</a:t>
            </a:r>
            <a:r>
              <a:rPr lang="en-US" sz="4400" dirty="0">
                <a:solidFill>
                  <a:srgbClr val="FF0000"/>
                </a:solidFill>
                <a:effectLst/>
              </a:rPr>
              <a:t> charset</a:t>
            </a:r>
            <a:r>
              <a:rPr lang="en-US" sz="4400" dirty="0">
                <a:solidFill>
                  <a:srgbClr val="0000CD"/>
                </a:solidFill>
                <a:effectLst/>
              </a:rPr>
              <a:t>="UTF-8"&gt;</a:t>
            </a:r>
            <a:r>
              <a:rPr lang="en-US" sz="4400" dirty="0"/>
              <a:t> </a:t>
            </a:r>
          </a:p>
          <a:p>
            <a:pPr marL="0" indent="0">
              <a:buNone/>
            </a:pP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/>
              </a:rPr>
              <a:t>&lt;title&gt;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Page Title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/>
              </a:rPr>
              <a:t>&lt;/title&gt;</a:t>
            </a:r>
            <a:br>
              <a:rPr lang="en-US" sz="32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200" b="1" dirty="0">
                <a:solidFill>
                  <a:schemeClr val="bg1">
                    <a:lumMod val="50000"/>
                  </a:schemeClr>
                </a:solidFill>
                <a:effectLst/>
              </a:rPr>
              <a:t>&lt;/head&gt;</a:t>
            </a:r>
            <a:br>
              <a:rPr lang="en-US" sz="32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/>
              </a:rPr>
              <a:t>&lt;body&gt;</a:t>
            </a:r>
            <a:br>
              <a:rPr lang="en-US" sz="32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/>
              </a:rPr>
              <a:t>&lt;h1&gt;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This is a Heading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/>
              </a:rPr>
              <a:t>&lt;/h1&gt;</a:t>
            </a:r>
            <a:br>
              <a:rPr lang="en-US" sz="32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/>
              </a:rPr>
              <a:t>&lt;p&gt;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This is a paragraph.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/>
              </a:rPr>
              <a:t>&lt;/p&gt;</a:t>
            </a:r>
            <a:br>
              <a:rPr lang="en-US" sz="32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/>
              </a:rPr>
              <a:t>&lt;/body&gt;</a:t>
            </a:r>
            <a:br>
              <a:rPr lang="en-US" sz="32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bg1">
                    <a:lumMod val="50000"/>
                  </a:schemeClr>
                </a:solidFill>
                <a:effectLst/>
              </a:rPr>
              <a:t>&lt;/html&gt;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8905DB3D-19EB-458E-8F89-D100525F3679}"/>
              </a:ext>
            </a:extLst>
          </p:cNvPr>
          <p:cNvSpPr txBox="1">
            <a:spLocks/>
          </p:cNvSpPr>
          <p:nvPr/>
        </p:nvSpPr>
        <p:spPr>
          <a:xfrm>
            <a:off x="402672" y="14186"/>
            <a:ext cx="11484528" cy="532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uk-UA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Метрологія та стандартизація     </a:t>
            </a:r>
            <a:r>
              <a:rPr lang="en-US" sz="240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file:jMSC_L_HTML.pptx  16-04-2024</a:t>
            </a:r>
            <a:endParaRPr lang="uk-UA" sz="2400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Місце для вмісту 4">
            <a:extLst>
              <a:ext uri="{FF2B5EF4-FFF2-40B4-BE49-F238E27FC236}">
                <a16:creationId xmlns:a16="http://schemas.microsoft.com/office/drawing/2014/main" id="{D01C40CF-8085-4A16-B36C-F1B4FB1F4AED}"/>
              </a:ext>
            </a:extLst>
          </p:cNvPr>
          <p:cNvSpPr txBox="1">
            <a:spLocks/>
          </p:cNvSpPr>
          <p:nvPr/>
        </p:nvSpPr>
        <p:spPr>
          <a:xfrm>
            <a:off x="1812371" y="707637"/>
            <a:ext cx="8665129" cy="532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https://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www.w3schools.com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/html/default.asp</a:t>
            </a:r>
            <a:endParaRPr lang="uk-UA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0216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670</Words>
  <Application>Microsoft Office PowerPoint</Application>
  <PresentationFormat>Широкий екран</PresentationFormat>
  <Paragraphs>57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HTML</vt:lpstr>
      <vt:lpstr>HTML</vt:lpstr>
      <vt:lpstr>HTML</vt:lpstr>
      <vt:lpstr>HTML</vt:lpstr>
      <vt:lpstr>HTML</vt:lpstr>
      <vt:lpstr>HTML</vt:lpstr>
      <vt:lpstr>HTML</vt:lpstr>
      <vt:lpstr>HTML</vt:lpstr>
      <vt:lpstr>HTML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Плагіат</dc:title>
  <dc:creator>Копаниця Юрій Дмитрович</dc:creator>
  <cp:lastModifiedBy>Копаниця Юрій Дмитрович</cp:lastModifiedBy>
  <cp:revision>4</cp:revision>
  <dcterms:created xsi:type="dcterms:W3CDTF">2024-04-11T18:53:09Z</dcterms:created>
  <dcterms:modified xsi:type="dcterms:W3CDTF">2024-04-16T12:33:39Z</dcterms:modified>
</cp:coreProperties>
</file>