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58772-0E26-4D9B-903A-94ABFCF01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5EF2DF0-DF78-43AE-8553-B940B15E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1C7EA7-44F2-4FC3-B3BF-737EBA99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502146-543A-47D0-B8C7-19C7D0F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316B1-1863-4BB2-A035-FD9EEF9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4D62-57A6-4490-9BCF-BD42FE95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924F73-87E4-43DE-8E98-685C0A1B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0D5EB6-4962-446D-9807-619EB3D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056E36-40F4-4E17-892B-D1AA674F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960EEE-3E79-4D45-9421-0FD4C6C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59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862DE59-D65D-4C53-82C4-164A8479D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7BD4C1-90C8-40A9-A67D-B609C5615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D7148B-BD72-458F-80FA-B5F0F56B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318CB-CA4F-4613-A95A-1A056BA3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6C29AD-1C31-4A3D-9818-FD793D7B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12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91DF3-1AEC-4161-A528-236250E3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6ABCD8-D9E6-4E15-A070-8B3F83C5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3E9EE2-9F0A-4908-88C0-75FAB3A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3EF382-E229-4BC0-80DE-B1D137AD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2763CB-5F8D-40F2-8059-FDD190DB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64BD5-8783-4AD6-9310-61D10FE9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04618E-2B3D-4124-92C7-D2497A3F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A70F65-BAC8-4C61-9429-70A85212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1CCA47-6D13-43DF-ADC3-EECA5FE0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2179F-39D0-44B2-B9D9-00C333F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68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8CF30-224C-4A2A-9FB3-15A8674D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0B8AB9-E270-4001-8681-64955BFE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55593A-BED6-40DA-AC04-60F552AC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F6C3B0-2888-44A6-8B1B-B7842EFB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C0AC2C-01B8-49CA-9541-1ACCD176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93F276-2DBA-4C95-A4A3-399E8609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5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27626-3D20-46A4-AF9E-19C5CFA5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2CAF4E-CF34-4988-89C4-D32A2E6F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098735-C7A7-44AF-BE80-7EE93EC1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A062240-69B8-421C-A6BD-3F0FCF9EE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53DBF9-A25D-4D7C-B99A-3AF13F4AE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E041590-48B5-4DA8-B2F5-8951CAAC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7DB5CF-33D2-4B0E-B5D0-05A25C3D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5326109-1E61-4485-8BB7-E50CCA0A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3BAB2-BEC8-43C1-A259-7D253C1D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24412D-91DE-4F46-B155-0D188438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065D8F-161B-4730-BFAA-092C723B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C67EF5-BF6B-444D-ABD1-53D8EC4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0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E00BF76-6432-4304-8912-1E0ECFC6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76080E-87EE-4AE3-8BDC-96F7315F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CDAA07-8F42-4692-AA52-9444749C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4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DE38-727A-4FDB-8D15-B239FC69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C74734-E2F7-44EE-8BA1-44D85F49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63B5244-91A9-4A6C-BB28-9F7C1B9C7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5F4898-2004-4456-AF91-A81163B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8A1974-1A92-4DF3-A6B5-88A1FE9D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BAF141-D5F8-42BD-B5BD-D73632F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73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477BD-216F-4C35-A4FB-FC3B88E4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1BB5EC-FA0E-45B4-8550-A95FF901A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71A81-BAB3-4732-AAA9-694DDDB4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D33538-C4F6-4432-BE05-6BBE792B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08FBE7-264F-4BEC-A2E4-BB5D9E72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5009D7-3081-4D5E-9207-C6C2CEE0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7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9EC091C-7B6D-4987-BB8F-934A70AF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537A53-AAD8-4584-81FE-15CBFF87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3CC45-68D2-4D7A-B5AE-0CE90D51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463E-9824-46E6-AFF6-D8B74DBFF69F}" type="datetimeFigureOut">
              <a:rPr lang="uk-UA" smtClean="0"/>
              <a:t>19.03.2025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689424-C178-483B-A3FD-45B294BC4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A81B56-21B2-435C-9EE4-F13D76C32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A4%D1%83%D0%BD%D0%BA%D1%86%D1%96%D1%8F_(%D0%BC%D0%B0%D1%82%D0%B5%D0%BC%D0%B0%D1%82%D0%B8%D0%BA%D0%B0)" TargetMode="External"/><Relationship Id="rId5" Type="http://schemas.openxmlformats.org/officeDocument/2006/relationships/hyperlink" Target="https://uk.wikipedia.org/wiki/%D0%A7%D0%B8%D1%81%D0%B5%D0%BB%D1%8C%D0%BD%D0%B5_%D1%96%D0%BD%D1%82%D0%B5%D0%B3%D1%80%D1%83%D0%B2%D0%B0%D0%BD%D0%BD%D1%8F" TargetMode="External"/><Relationship Id="rId4" Type="http://schemas.openxmlformats.org/officeDocument/2006/relationships/hyperlink" Target="mailto:a281@ukr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a281@ukr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a281@ukr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mailto:a281@ukr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mailto:a281@ukr.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mailto:a281@ukr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a281@ukr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281@ukr.n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281@ukr.net" TargetMode="External"/><Relationship Id="rId5" Type="http://schemas.openxmlformats.org/officeDocument/2006/relationships/hyperlink" Target="http://www.k123.org.ua/" TargetMode="External"/><Relationship Id="rId4" Type="http://schemas.openxmlformats.org/officeDocument/2006/relationships/hyperlink" Target="http://www.k123.com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281@ukr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a281@ukr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a281@ukr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a281@ukr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a281@ukr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a281@ukr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a281@uk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422"/>
            <a:ext cx="9144000" cy="154533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Чисельні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розрахунках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057" y="2518300"/>
            <a:ext cx="9144000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прямокутників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1-1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2FC4B-8D81-408A-81A6-A79B64E11EE5}"/>
              </a:ext>
            </a:extLst>
          </p:cNvPr>
          <p:cNvSpPr txBox="1"/>
          <p:nvPr/>
        </p:nvSpPr>
        <p:spPr>
          <a:xfrm>
            <a:off x="1524000" y="4202884"/>
            <a:ext cx="996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Метод прямокутників</a:t>
            </a:r>
            <a:r>
              <a:rPr lang="uk-UA" sz="3600" dirty="0"/>
              <a:t> — найпростіший метод </a:t>
            </a:r>
            <a:r>
              <a:rPr lang="uk-UA" sz="3600" dirty="0">
                <a:hlinkClick r:id="rId5" tooltip="Чисельне інтегрування"/>
              </a:rPr>
              <a:t>чисельного інтегрування</a:t>
            </a:r>
            <a:r>
              <a:rPr lang="uk-UA" sz="3600" dirty="0"/>
              <a:t>, що полягає у заміні значень </a:t>
            </a:r>
            <a:r>
              <a:rPr lang="uk-UA" sz="3600" dirty="0">
                <a:hlinkClick r:id="rId6" tooltip="Функція (математика)"/>
              </a:rPr>
              <a:t>функції</a:t>
            </a:r>
            <a:r>
              <a:rPr lang="uk-UA" sz="3600" dirty="0"/>
              <a:t> на проміжку значенням функції в деякій точці проміжку. </a:t>
            </a:r>
            <a:endParaRPr lang="uk-UA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Задача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558481" y="2357306"/>
            <a:ext cx="4420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Визначити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</a:t>
            </a:r>
            <a:r>
              <a:rPr lang="uk-UA" sz="4000" dirty="0"/>
              <a:t>прямокутного каналу.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577E1-6905-4271-BE65-EDCC09B0F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578" y="496553"/>
            <a:ext cx="9815119" cy="62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Задача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558481" y="2357306"/>
            <a:ext cx="4420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Визначити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</a:t>
            </a:r>
            <a:r>
              <a:rPr lang="uk-UA" sz="4000" dirty="0"/>
              <a:t>прямокутного каналу.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DF7924-8D4B-4621-82BE-37384F1F5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71" y="496553"/>
            <a:ext cx="11652308" cy="60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Задача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54177-D3E6-4076-922A-8697B3DD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7" y="869794"/>
            <a:ext cx="9039225" cy="584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прямокутників 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l1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n-1</a:t>
            </a:r>
            <a:r>
              <a:rPr lang="en-US" sz="4000" dirty="0">
                <a:solidFill>
                  <a:srgbClr val="00B0F0"/>
                </a:solidFill>
              </a:rPr>
              <a:t>)</a:t>
            </a:r>
            <a:r>
              <a:rPr lang="uk-U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99CA8-1CD0-4EFA-A663-28278137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5" y="1022976"/>
            <a:ext cx="8456103" cy="5765932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85000" lnSpcReduction="1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прямокутників 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l2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n</a:t>
            </a:r>
            <a:r>
              <a:rPr lang="en-US" sz="4000" dirty="0">
                <a:solidFill>
                  <a:srgbClr val="00B0F0"/>
                </a:solidFill>
              </a:rPr>
              <a:t>)</a:t>
            </a:r>
            <a:r>
              <a:rPr lang="uk-U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21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8C36A-AAA8-4C8E-BD43-A34A2F4E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7" y="1518408"/>
            <a:ext cx="8114541" cy="5179852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85000" lnSpcReduction="1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прямокутників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uk-UA" sz="4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2</a:t>
            </a:r>
            <a:r>
              <a:rPr lang="en-US" sz="4000" dirty="0">
                <a:solidFill>
                  <a:srgbClr val="00B0F0"/>
                </a:solidFill>
              </a:rPr>
              <a:t>))/2</a:t>
            </a:r>
            <a:r>
              <a:rPr lang="uk-UA" sz="4000" dirty="0"/>
              <a:t>.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h(1,2)- ?</a:t>
            </a:r>
            <a:endParaRPr lang="uk-U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9BDD4D-931A-493D-82D5-5DEC96CA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261"/>
            <a:ext cx="6146683" cy="5353563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pPr algn="r"/>
            <a:r>
              <a:rPr lang="uk-UA" sz="10100" b="1" dirty="0">
                <a:solidFill>
                  <a:srgbClr val="FF0000"/>
                </a:solidFill>
              </a:rPr>
              <a:t>Метод трапецій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</a:t>
            </a:r>
            <a:r>
              <a:rPr lang="uk-UA" sz="4000" dirty="0" err="1"/>
              <a:t>прапецій</a:t>
            </a:r>
            <a:r>
              <a:rPr lang="uk-UA" sz="4000" dirty="0"/>
              <a:t>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l2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2</a:t>
            </a:r>
            <a:r>
              <a:rPr lang="en-US" sz="4000" dirty="0">
                <a:solidFill>
                  <a:srgbClr val="00B0F0"/>
                </a:solidFill>
              </a:rPr>
              <a:t>))/2</a:t>
            </a:r>
            <a:r>
              <a:rPr lang="uk-U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98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pPr algn="r"/>
            <a:r>
              <a:rPr lang="uk-UA" sz="10100" b="1" dirty="0">
                <a:solidFill>
                  <a:srgbClr val="FF0000"/>
                </a:solidFill>
              </a:rPr>
              <a:t>Метод трапецій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</a:t>
            </a:r>
            <a:r>
              <a:rPr lang="uk-UA" sz="4000" dirty="0" err="1"/>
              <a:t>прапецій</a:t>
            </a:r>
            <a:r>
              <a:rPr lang="uk-UA" sz="4000" dirty="0"/>
              <a:t>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l2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2</a:t>
            </a:r>
            <a:r>
              <a:rPr lang="en-US" sz="4000" dirty="0">
                <a:solidFill>
                  <a:srgbClr val="00B0F0"/>
                </a:solidFill>
              </a:rPr>
              <a:t>))/2</a:t>
            </a:r>
            <a:r>
              <a:rPr lang="uk-UA" sz="40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1F6AD8-9F58-4093-B0DA-87E41C9C9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72" y="1900719"/>
            <a:ext cx="69627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85000" lnSpcReduction="1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776594" y="1972309"/>
            <a:ext cx="43014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Визначаємо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-  </a:t>
            </a:r>
            <a:r>
              <a:rPr lang="uk-UA" sz="4000" dirty="0"/>
              <a:t>сума</a:t>
            </a:r>
            <a:r>
              <a:rPr lang="uk-UA" sz="4000" dirty="0">
                <a:solidFill>
                  <a:srgbClr val="00B0F0"/>
                </a:solidFill>
              </a:rPr>
              <a:t> </a:t>
            </a:r>
            <a:r>
              <a:rPr lang="uk-UA" sz="4000" dirty="0" err="1"/>
              <a:t>площин</a:t>
            </a:r>
            <a:r>
              <a:rPr lang="uk-UA" sz="4000" dirty="0"/>
              <a:t> прямокутників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B0F0"/>
                </a:solidFill>
              </a:rPr>
              <a:t>h(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uk-UA" sz="4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B0F0"/>
                </a:solidFill>
              </a:rPr>
              <a:t>) – h(</a:t>
            </a:r>
            <a:r>
              <a:rPr lang="en-US" sz="4000" dirty="0">
                <a:solidFill>
                  <a:srgbClr val="FF0000"/>
                </a:solidFill>
              </a:rPr>
              <a:t>l 2</a:t>
            </a:r>
            <a:r>
              <a:rPr lang="en-US" sz="4000" dirty="0">
                <a:solidFill>
                  <a:srgbClr val="00B0F0"/>
                </a:solidFill>
              </a:rPr>
              <a:t>))/2</a:t>
            </a:r>
            <a:r>
              <a:rPr lang="uk-UA" sz="4000" dirty="0"/>
              <a:t>.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h(1,2)- ?</a:t>
            </a:r>
            <a:endParaRPr lang="uk-UA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477019-1FD0-460C-A985-C47B2F30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48" y="1679634"/>
            <a:ext cx="7143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8C689-956A-4E77-BAA4-76FD1CC8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3406"/>
            <a:ext cx="1219200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6AA354-81A8-46B3-A50B-35BE1E5C5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7" y="1173913"/>
            <a:ext cx="6623721" cy="5427523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pPr algn="r"/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71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0" y="66433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прямокутників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D794A-3F76-4B75-95ED-C2856BF0A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1476"/>
            <a:ext cx="12192000" cy="43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6AA354-81A8-46B3-A50B-35BE1E5C5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7" y="1173913"/>
            <a:ext cx="6623721" cy="5427523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pPr algn="r"/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3B2C3-D4F7-4F91-8E40-109B3C347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31" y="4191902"/>
            <a:ext cx="9597952" cy="26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780569-A153-4AC9-876F-94A5273F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" y="1451950"/>
            <a:ext cx="6867525" cy="5229225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pPr algn="r"/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3B2C3-D4F7-4F91-8E40-109B3C347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905" y="3357213"/>
            <a:ext cx="8057678" cy="2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5D3E7D-A6EA-4AFD-BE67-228AC500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67" y="1469035"/>
            <a:ext cx="6867525" cy="5229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A1253-7B1D-44F0-957F-7ACAA089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8" y="1719743"/>
            <a:ext cx="7799138" cy="4978517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Прямокутників         Сімпсона</a:t>
            </a:r>
            <a:endParaRPr lang="en-US" sz="10100" b="1" dirty="0">
              <a:solidFill>
                <a:srgbClr val="FF0000"/>
              </a:solidFill>
            </a:endParaRP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6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359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0" y="66433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прямокутників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7705A-A672-42FA-88EB-2CB2E07F4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36" y="2170864"/>
            <a:ext cx="10525387" cy="46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0" y="66433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прямокутників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0D193-A1D4-4016-A084-E7D8850D5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5" y="2198614"/>
            <a:ext cx="4076962" cy="4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0" y="66433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трапецій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79610-F27A-4405-AB43-659432855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697" y="2150438"/>
            <a:ext cx="9784360" cy="45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0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0" y="66433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трапецій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3DD7F-F196-4F95-B4C9-39BE06B1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677" y="2128682"/>
            <a:ext cx="12192000" cy="46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A30891-7154-4A8A-83D0-199E6D04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3" y="2033135"/>
            <a:ext cx="10377182" cy="47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Метод Сімпсона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8C689-956A-4E77-BAA4-76FD1CC8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85" y="2759123"/>
            <a:ext cx="1219200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71" y="496553"/>
            <a:ext cx="11333526" cy="1617472"/>
          </a:xfrm>
        </p:spPr>
        <p:txBody>
          <a:bodyPr>
            <a:normAutofit fontScale="62500" lnSpcReduction="20000"/>
          </a:bodyPr>
          <a:lstStyle/>
          <a:p>
            <a:r>
              <a:rPr lang="uk-UA" sz="10100" b="1" dirty="0">
                <a:solidFill>
                  <a:srgbClr val="FF0000"/>
                </a:solidFill>
              </a:rPr>
              <a:t>Чисельне інтегрування</a:t>
            </a:r>
            <a:endParaRPr lang="en-US" sz="10100" b="1" dirty="0">
              <a:solidFill>
                <a:srgbClr val="FF0000"/>
              </a:solidFill>
            </a:endParaRPr>
          </a:p>
          <a:p>
            <a:r>
              <a:rPr lang="uk-UA" sz="10100" b="1" dirty="0">
                <a:solidFill>
                  <a:srgbClr val="FF0000"/>
                </a:solidFill>
              </a:rPr>
              <a:t>Задача</a:t>
            </a:r>
          </a:p>
          <a:p>
            <a:endParaRPr lang="uk-UA" sz="4800" b="1" dirty="0">
              <a:solidFill>
                <a:srgbClr val="FF0000"/>
              </a:solidFill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</a:t>
            </a:r>
            <a:r>
              <a:rPr lang="en-US" dirty="0"/>
              <a:t>4</a:t>
            </a:r>
            <a:r>
              <a:rPr lang="uk-UA" dirty="0"/>
              <a:t>         1-</a:t>
            </a:r>
            <a:r>
              <a:rPr lang="en-US" dirty="0"/>
              <a:t>2 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42C045-7C8E-40E8-A9DC-CD5666E12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1" y="2114025"/>
            <a:ext cx="5867400" cy="4448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2D147-4CA2-4A97-947C-14871B66063F}"/>
              </a:ext>
            </a:extLst>
          </p:cNvPr>
          <p:cNvSpPr txBox="1"/>
          <p:nvPr/>
        </p:nvSpPr>
        <p:spPr>
          <a:xfrm>
            <a:off x="7239699" y="2399251"/>
            <a:ext cx="4420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Задача.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FF0000"/>
                </a:solidFill>
              </a:rPr>
              <a:t>Визначити</a:t>
            </a:r>
            <a:r>
              <a:rPr lang="uk-UA" sz="4000" dirty="0"/>
              <a:t> </a:t>
            </a:r>
            <a:r>
              <a:rPr lang="uk-UA" sz="4000" dirty="0">
                <a:solidFill>
                  <a:srgbClr val="00B0F0"/>
                </a:solidFill>
              </a:rPr>
              <a:t>площу перерізу </a:t>
            </a:r>
            <a:r>
              <a:rPr lang="uk-UA" sz="4000" dirty="0"/>
              <a:t>прямокутного каналу.</a:t>
            </a:r>
          </a:p>
        </p:txBody>
      </p:sp>
    </p:spTree>
    <p:extLst>
      <p:ext uri="{BB962C8B-B14F-4D97-AF65-F5344CB8AC3E}">
        <p14:creationId xmlns:p14="http://schemas.microsoft.com/office/powerpoint/2010/main" val="4010469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C5969C55EE434FAF1A177A5CFACFA7" ma:contentTypeVersion="15" ma:contentTypeDescription="Створення нового документа." ma:contentTypeScope="" ma:versionID="a6861960e2e4e07e5405bf8ed8f7ca7d">
  <xsd:schema xmlns:xsd="http://www.w3.org/2001/XMLSchema" xmlns:xs="http://www.w3.org/2001/XMLSchema" xmlns:p="http://schemas.microsoft.com/office/2006/metadata/properties" xmlns:ns3="e6328ca1-3e29-4b63-928b-ef5ac3870f09" xmlns:ns4="1efc04c8-f1ab-4a5c-a1a2-b814da48fab6" targetNamespace="http://schemas.microsoft.com/office/2006/metadata/properties" ma:root="true" ma:fieldsID="d285be4eabb6a8530e5eb0f33b44ef05" ns3:_="" ns4:_="">
    <xsd:import namespace="e6328ca1-3e29-4b63-928b-ef5ac3870f09"/>
    <xsd:import namespace="1efc04c8-f1ab-4a5c-a1a2-b814da48f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8ca1-3e29-4b63-928b-ef5ac3870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c04c8-f1ab-4a5c-a1a2-b814da48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328ca1-3e29-4b63-928b-ef5ac3870f09" xsi:nil="true"/>
  </documentManagement>
</p:properties>
</file>

<file path=customXml/itemProps1.xml><?xml version="1.0" encoding="utf-8"?>
<ds:datastoreItem xmlns:ds="http://schemas.openxmlformats.org/officeDocument/2006/customXml" ds:itemID="{C3CE6E3B-F006-4178-8480-397F2DD31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9CDCF8-0130-4762-82D7-D8BD6240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8ca1-3e29-4b63-928b-ef5ac3870f09"/>
    <ds:schemaRef ds:uri="1efc04c8-f1ab-4a5c-a1a2-b814da48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CF06C-93BD-44F4-B403-5CB6C898C17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328ca1-3e29-4b63-928b-ef5ac3870f09"/>
    <ds:schemaRef ds:uri="1efc04c8-f1ab-4a5c-a1a2-b814da48fa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885</Words>
  <Application>Microsoft Office PowerPoint</Application>
  <PresentationFormat>Широкий екран</PresentationFormat>
  <Paragraphs>103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Чисельні методи в інженерних розрахунках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Чисельні методи в інженерних розрахунках</dc:title>
  <dc:creator>Копаниця Юрій Дмитрович</dc:creator>
  <cp:lastModifiedBy>Копаниця Юрій Дмитрович</cp:lastModifiedBy>
  <cp:revision>8</cp:revision>
  <dcterms:created xsi:type="dcterms:W3CDTF">2025-02-19T17:49:29Z</dcterms:created>
  <dcterms:modified xsi:type="dcterms:W3CDTF">2025-03-19T19:22:27Z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0x01010098C5969C55EE434FAF1A177A5CFACFA7</vt:lpwstr>
  </property>
</Properties>
</file>